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2" r:id="rId2"/>
    <p:sldId id="273" r:id="rId3"/>
    <p:sldId id="274" r:id="rId4"/>
    <p:sldId id="275" r:id="rId5"/>
    <p:sldId id="276" r:id="rId6"/>
    <p:sldId id="277" r:id="rId7"/>
    <p:sldId id="278" r:id="rId8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87">
          <p15:clr>
            <a:srgbClr val="A4A3A4"/>
          </p15:clr>
        </p15:guide>
        <p15:guide id="2" pos="286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4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napToObjects="1">
      <p:cViewPr>
        <p:scale>
          <a:sx n="57" d="100"/>
          <a:sy n="57" d="100"/>
        </p:scale>
        <p:origin x="1797" y="1077"/>
      </p:cViewPr>
      <p:guideLst>
        <p:guide orient="horz" pos="1687"/>
        <p:guide pos="286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2.jpg>
</file>

<file path=ppt/media/image3.jpeg>
</file>

<file path=ppt/media/image4.jpeg>
</file>

<file path=ppt/media/image5.jpg>
</file>

<file path=ppt/media/image6.jp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87876" y="0"/>
            <a:ext cx="4556125" cy="5143500"/>
          </a:xfrm>
          <a:solidFill>
            <a:schemeClr val="bg1">
              <a:lumMod val="8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6117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Cropped images_Widescreen_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9788" y="314325"/>
            <a:ext cx="4030662" cy="451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43413"/>
            <a:ext cx="1109663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66307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Cropped images_Widescreen_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309563"/>
            <a:ext cx="4035425" cy="451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43413"/>
            <a:ext cx="1109663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045269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43413"/>
            <a:ext cx="1109663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518982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90000"/>
              </a:lnSpc>
              <a:defRPr/>
            </a:lvl1pPr>
            <a:lvl2pPr marL="742950" indent="-285750">
              <a:lnSpc>
                <a:spcPct val="90000"/>
              </a:lnSpc>
              <a:buFont typeface="Lucida Grande"/>
              <a:buChar char="–"/>
              <a:defRPr/>
            </a:lvl2pPr>
            <a:lvl3pPr>
              <a:lnSpc>
                <a:spcPct val="90000"/>
              </a:lnSpc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80691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19944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19944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226643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457200" y="4118372"/>
            <a:ext cx="4038600" cy="4032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200" y="1020366"/>
            <a:ext cx="4038600" cy="3097796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19944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116278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able Placeholder 4"/>
          <p:cNvSpPr>
            <a:spLocks noGrp="1"/>
          </p:cNvSpPr>
          <p:nvPr>
            <p:ph type="tbl" sz="quarter" idx="12"/>
          </p:nvPr>
        </p:nvSpPr>
        <p:spPr>
          <a:xfrm>
            <a:off x="457200" y="1020367"/>
            <a:ext cx="4038600" cy="3098006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table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19944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4118372"/>
            <a:ext cx="4038600" cy="4032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259705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457200" y="1020367"/>
            <a:ext cx="4038600" cy="3098006"/>
          </a:xfrm>
        </p:spPr>
        <p:txBody>
          <a:bodyPr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/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19944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4118372"/>
            <a:ext cx="4038600" cy="4032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180795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/>
        <p:txBody>
          <a:bodyPr rtlCol="0" anchor="ctr" anchorCtr="1">
            <a:normAutofit/>
          </a:bodyPr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8945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58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7" name="Picture 6" descr="269F7152-Edit.jp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99" r="20655"/>
          <a:stretch/>
        </p:blipFill>
        <p:spPr>
          <a:xfrm>
            <a:off x="4579682" y="0"/>
            <a:ext cx="4564318" cy="5165567"/>
          </a:xfrm>
          <a:prstGeom prst="rect">
            <a:avLst/>
          </a:prstGeom>
        </p:spPr>
      </p:pic>
      <p:sp>
        <p:nvSpPr>
          <p:cNvPr id="12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069887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260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7" descr="USY_MB1_PMS_1_Colour_Reverse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29125"/>
            <a:ext cx="15367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261227"/>
            <a:ext cx="8388586" cy="396568"/>
          </a:xfrm>
        </p:spPr>
        <p:txBody>
          <a:bodyPr tIns="0" anchor="t"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1884" y="657795"/>
            <a:ext cx="8387705" cy="639366"/>
          </a:xfrm>
        </p:spPr>
        <p:txBody>
          <a:bodyPr tIns="72000"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4455" y="1350309"/>
            <a:ext cx="8226486" cy="3476622"/>
          </a:xfrm>
          <a:solidFill>
            <a:srgbClr val="D9D9D9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916228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_widescreen_background file_charcoal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348200"/>
            <a:ext cx="3948874" cy="1224574"/>
          </a:xfrm>
        </p:spPr>
        <p:txBody>
          <a:bodyPr tIns="0"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28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_widescreen_background file_blue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00"/>
          </a:xfrm>
          <a:prstGeom prst="rect">
            <a:avLst/>
          </a:prstGeom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348200"/>
            <a:ext cx="3948874" cy="1388445"/>
          </a:xfrm>
        </p:spPr>
        <p:txBody>
          <a:bodyPr tIns="0"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3159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_widescreen_background file_yellow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00"/>
          </a:xfrm>
          <a:prstGeom prst="rect">
            <a:avLst/>
          </a:prstGeom>
        </p:spPr>
      </p:pic>
      <p:sp>
        <p:nvSpPr>
          <p:cNvPr id="8" name="Title 8"/>
          <p:cNvSpPr>
            <a:spLocks noGrp="1"/>
          </p:cNvSpPr>
          <p:nvPr>
            <p:ph type="title"/>
          </p:nvPr>
        </p:nvSpPr>
        <p:spPr>
          <a:xfrm>
            <a:off x="381884" y="1348200"/>
            <a:ext cx="3948874" cy="1634252"/>
          </a:xfrm>
        </p:spPr>
        <p:txBody>
          <a:bodyPr tIns="0" anchor="t"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977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6" descr="Cropped images_Widescreen_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60888" y="0"/>
            <a:ext cx="45958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82712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6" descr="Cropped images_Widescreen_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60888" y="0"/>
            <a:ext cx="45958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45800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Picture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" r="28959"/>
          <a:stretch/>
        </p:blipFill>
        <p:spPr bwMode="auto">
          <a:xfrm>
            <a:off x="4530724" y="0"/>
            <a:ext cx="461327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18610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9" name="Picture 8" descr="269F8271-Edit.jp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47" r="18811"/>
          <a:stretch/>
        </p:blipFill>
        <p:spPr>
          <a:xfrm>
            <a:off x="4560888" y="1"/>
            <a:ext cx="4583112" cy="5143500"/>
          </a:xfrm>
          <a:prstGeom prst="rect">
            <a:avLst/>
          </a:prstGeom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18610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354586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7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43413"/>
            <a:ext cx="1109663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645169" y="313766"/>
            <a:ext cx="4035774" cy="451316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60073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Cropped images_Widescreen_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314325"/>
            <a:ext cx="4035425" cy="451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43413"/>
            <a:ext cx="1109663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3445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87313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Insert slide title here… 28pt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019175"/>
            <a:ext cx="8229600" cy="357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Sub-heading Bold… 24pt</a:t>
            </a:r>
          </a:p>
          <a:p>
            <a:pPr lvl="0"/>
            <a:r>
              <a:rPr lang="en-US" dirty="0"/>
              <a:t>Add body copy </a:t>
            </a:r>
          </a:p>
          <a:p>
            <a:pPr lvl="0"/>
            <a:r>
              <a:rPr lang="en-US" dirty="0"/>
              <a:t>Add bullet point</a:t>
            </a:r>
          </a:p>
          <a:p>
            <a:pPr lvl="0"/>
            <a:r>
              <a:rPr lang="en-US" dirty="0"/>
              <a:t>Add bullet point</a:t>
            </a:r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381000" y="4767263"/>
            <a:ext cx="2133600" cy="274637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lang="en-US" sz="900" b="0" i="0" u="none" strike="noStrike" kern="1200" baseline="0" smtClean="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dirty="0"/>
              <a:t>The University of Sydney</a:t>
            </a:r>
          </a:p>
        </p:txBody>
      </p:sp>
      <p:sp>
        <p:nvSpPr>
          <p:cNvPr id="12" name="Slide Number Placeholder 5"/>
          <p:cNvSpPr txBox="1">
            <a:spLocks/>
          </p:cNvSpPr>
          <p:nvPr/>
        </p:nvSpPr>
        <p:spPr>
          <a:xfrm>
            <a:off x="6629400" y="4767263"/>
            <a:ext cx="2133600" cy="274637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Page </a:t>
            </a:r>
            <a:fld id="{17B45C2B-5911-204A-99D5-05E77B133151}" type="slidenum">
              <a:rPr lang="en-US" smtClean="0"/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51" r:id="rId5"/>
    <p:sldLayoutId id="2147483752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  <p:sldLayoutId id="2147483735" r:id="rId19"/>
    <p:sldLayoutId id="2147483736" r:id="rId20"/>
    <p:sldLayoutId id="2147483747" r:id="rId21"/>
    <p:sldLayoutId id="2147483748" r:id="rId22"/>
    <p:sldLayoutId id="2147483749" r:id="rId23"/>
    <p:sldLayoutId id="2147483750" r:id="rId24"/>
  </p:sldLayoutIdLst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800" b="1" kern="1200">
          <a:solidFill>
            <a:schemeClr val="accent1"/>
          </a:solidFill>
          <a:latin typeface="Tw Cen MT"/>
          <a:ea typeface="ＭＳ Ｐゴシック" charset="0"/>
          <a:cs typeface="Tw Cen MT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Lucida Grande" charset="0"/>
        <a:buChar char="–"/>
        <a:defRPr sz="24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0ACDE-1309-4E11-8A12-EB992E92A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need for Virtual Reality in anatomy education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A376C-A626-4F47-ACD1-8D9AC6F6F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Cadavers </a:t>
            </a:r>
          </a:p>
          <a:p>
            <a:pPr lvl="1"/>
            <a:r>
              <a:rPr lang="en-AU" dirty="0"/>
              <a:t>Expensive</a:t>
            </a:r>
          </a:p>
          <a:p>
            <a:pPr lvl="1"/>
            <a:r>
              <a:rPr lang="en-AU" dirty="0"/>
              <a:t>Decreasing availability </a:t>
            </a:r>
          </a:p>
          <a:p>
            <a:pPr lvl="1"/>
            <a:r>
              <a:rPr lang="en-AU" dirty="0"/>
              <a:t>Decay </a:t>
            </a:r>
          </a:p>
          <a:p>
            <a:pPr lvl="1"/>
            <a:r>
              <a:rPr lang="en-AU" dirty="0"/>
              <a:t>Ethical issues</a:t>
            </a:r>
          </a:p>
          <a:p>
            <a:pPr lvl="1"/>
            <a:r>
              <a:rPr lang="en-AU" dirty="0"/>
              <a:t>Difficult to </a:t>
            </a:r>
            <a:r>
              <a:rPr lang="en-AU" dirty="0" err="1"/>
              <a:t>prosect</a:t>
            </a:r>
            <a:r>
              <a:rPr lang="en-AU" dirty="0"/>
              <a:t> cadavers to observe certain relationships </a:t>
            </a:r>
          </a:p>
          <a:p>
            <a:pPr lvl="1"/>
            <a:r>
              <a:rPr lang="en-AU" dirty="0"/>
              <a:t>Restricted by time and location </a:t>
            </a:r>
          </a:p>
          <a:p>
            <a:r>
              <a:rPr lang="en-AU" dirty="0"/>
              <a:t>2D atlases (textbooks) </a:t>
            </a:r>
          </a:p>
          <a:p>
            <a:pPr lvl="1"/>
            <a:r>
              <a:rPr lang="en-AU" dirty="0"/>
              <a:t>Compromises 3D/spatial comprehension </a:t>
            </a:r>
          </a:p>
        </p:txBody>
      </p:sp>
    </p:spTree>
    <p:extLst>
      <p:ext uri="{BB962C8B-B14F-4D97-AF65-F5344CB8AC3E}">
        <p14:creationId xmlns:p14="http://schemas.microsoft.com/office/powerpoint/2010/main" val="2950122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BD738-30EF-48A3-9D96-84D0722B5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benefits of Virtual Reality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1B519-E7D0-4FCB-B602-F833174C0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AU" i="1" dirty="0"/>
          </a:p>
          <a:p>
            <a:pPr marL="0" indent="0" algn="ctr">
              <a:buNone/>
            </a:pPr>
            <a:r>
              <a:rPr lang="en-AU" i="1" dirty="0"/>
              <a:t>	‘Virtual Reality … transfers the learning experience from one that involves the memorising the structures without a true understanding of the 3-Dimensional relations, to a process that involves a thorough understanding of the structure based on visualisation rather than memorising, which makes the learning process more efficient and enjoyable, and less time consuming.’ (Falah, J et al. 2014)</a:t>
            </a:r>
          </a:p>
        </p:txBody>
      </p:sp>
    </p:spTree>
    <p:extLst>
      <p:ext uri="{BB962C8B-B14F-4D97-AF65-F5344CB8AC3E}">
        <p14:creationId xmlns:p14="http://schemas.microsoft.com/office/powerpoint/2010/main" val="3891661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60C7D-B37D-4682-9EE5-60C460432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Process</a:t>
            </a:r>
          </a:p>
        </p:txBody>
      </p:sp>
      <p:pic>
        <p:nvPicPr>
          <p:cNvPr id="4" name="Clip for Dalyell VR">
            <a:hlinkClick r:id="" action="ppaction://media"/>
            <a:extLst>
              <a:ext uri="{FF2B5EF4-FFF2-40B4-BE49-F238E27FC236}">
                <a16:creationId xmlns:a16="http://schemas.microsoft.com/office/drawing/2014/main" id="{99DD52E9-4E95-49C9-B761-F8777EA1DF1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93825" y="1019175"/>
            <a:ext cx="6356350" cy="3575050"/>
          </a:xfrm>
        </p:spPr>
      </p:pic>
    </p:spTree>
    <p:extLst>
      <p:ext uri="{BB962C8B-B14F-4D97-AF65-F5344CB8AC3E}">
        <p14:creationId xmlns:p14="http://schemas.microsoft.com/office/powerpoint/2010/main" val="1736516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E72F6-AE1E-480C-9509-AAA6552FF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Demonstration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52427-4944-40E4-8812-DA2851290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Zoom allows different perspectives </a:t>
            </a:r>
          </a:p>
          <a:p>
            <a:r>
              <a:rPr lang="en-AU" dirty="0"/>
              <a:t>Independent learning</a:t>
            </a:r>
          </a:p>
          <a:p>
            <a:r>
              <a:rPr lang="en-AU" dirty="0"/>
              <a:t>Multiplayer feature for student-student and student-teacher collaboration</a:t>
            </a:r>
          </a:p>
        </p:txBody>
      </p:sp>
    </p:spTree>
    <p:extLst>
      <p:ext uri="{BB962C8B-B14F-4D97-AF65-F5344CB8AC3E}">
        <p14:creationId xmlns:p14="http://schemas.microsoft.com/office/powerpoint/2010/main" val="1543675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274842-16F2-4435-972A-AAB2F86E2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Improvements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0A386-AC13-45B5-BCC1-CE47DD12AB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Educational </a:t>
            </a:r>
          </a:p>
          <a:p>
            <a:pPr lvl="1"/>
            <a:r>
              <a:rPr lang="en-AU" dirty="0"/>
              <a:t>Option to choose and isolate layers </a:t>
            </a:r>
          </a:p>
          <a:p>
            <a:pPr lvl="1"/>
            <a:r>
              <a:rPr lang="en-AU" dirty="0"/>
              <a:t>Cross-sections </a:t>
            </a:r>
          </a:p>
          <a:p>
            <a:pPr lvl="1"/>
            <a:r>
              <a:rPr lang="en-AU" dirty="0"/>
              <a:t>Guided animated walkthrough </a:t>
            </a:r>
          </a:p>
          <a:p>
            <a:pPr lvl="1"/>
            <a:r>
              <a:rPr lang="en-AU" dirty="0"/>
              <a:t>Quizzes </a:t>
            </a:r>
          </a:p>
          <a:p>
            <a:r>
              <a:rPr lang="en-AU" dirty="0"/>
              <a:t>Anatomical </a:t>
            </a:r>
          </a:p>
          <a:p>
            <a:pPr lvl="1"/>
            <a:r>
              <a:rPr lang="en-AU" dirty="0"/>
              <a:t>Addition of more anatomical structures </a:t>
            </a:r>
          </a:p>
          <a:p>
            <a:pPr lvl="1"/>
            <a:endParaRPr lang="en-AU" dirty="0"/>
          </a:p>
        </p:txBody>
      </p:sp>
      <p:pic>
        <p:nvPicPr>
          <p:cNvPr id="5" name="Picture 4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6D0D1DD5-2E60-43C9-B60C-384DBF07B1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76" t="7340" r="35066" b="17798"/>
          <a:stretch/>
        </p:blipFill>
        <p:spPr>
          <a:xfrm>
            <a:off x="5536733" y="549275"/>
            <a:ext cx="2852257" cy="38505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9591CEB-AB71-4F68-820E-1651AE7DFA88}"/>
              </a:ext>
            </a:extLst>
          </p:cNvPr>
          <p:cNvSpPr txBox="1"/>
          <p:nvPr/>
        </p:nvSpPr>
        <p:spPr>
          <a:xfrm>
            <a:off x="6430160" y="4409559"/>
            <a:ext cx="1296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Top View </a:t>
            </a:r>
          </a:p>
        </p:txBody>
      </p:sp>
    </p:spTree>
    <p:extLst>
      <p:ext uri="{BB962C8B-B14F-4D97-AF65-F5344CB8AC3E}">
        <p14:creationId xmlns:p14="http://schemas.microsoft.com/office/powerpoint/2010/main" val="3066169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B259B-39A7-4DC0-983A-1CF13835B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Significance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5E8CF-5789-4897-B242-A59451C22E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VR is already used in medical training</a:t>
            </a:r>
          </a:p>
          <a:p>
            <a:r>
              <a:rPr lang="en-AU" dirty="0"/>
              <a:t>Future directions</a:t>
            </a:r>
          </a:p>
          <a:p>
            <a:pPr lvl="1"/>
            <a:r>
              <a:rPr lang="en-AU" dirty="0"/>
              <a:t>Personalise skulls for preoperative training </a:t>
            </a:r>
          </a:p>
          <a:p>
            <a:pPr lvl="1"/>
            <a:r>
              <a:rPr lang="en-AU" dirty="0"/>
              <a:t>Other body parts</a:t>
            </a:r>
          </a:p>
          <a:p>
            <a:pPr marL="457200" lvl="1" indent="0">
              <a:buNone/>
            </a:pPr>
            <a:endParaRPr lang="en-AU" dirty="0"/>
          </a:p>
        </p:txBody>
      </p:sp>
      <p:pic>
        <p:nvPicPr>
          <p:cNvPr id="7" name="Picture 6" descr="A picture containing animal&#10;&#10;Description automatically generated">
            <a:extLst>
              <a:ext uri="{FF2B5EF4-FFF2-40B4-BE49-F238E27FC236}">
                <a16:creationId xmlns:a16="http://schemas.microsoft.com/office/drawing/2014/main" id="{CA3517CC-E281-4D90-92C7-8E393AB0F8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06" t="8482" r="29084"/>
          <a:stretch/>
        </p:blipFill>
        <p:spPr>
          <a:xfrm>
            <a:off x="3557708" y="2257207"/>
            <a:ext cx="2028584" cy="24116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6B78FF-EF65-496C-8C43-3A276226F6FC}"/>
              </a:ext>
            </a:extLst>
          </p:cNvPr>
          <p:cNvSpPr txBox="1"/>
          <p:nvPr/>
        </p:nvSpPr>
        <p:spPr>
          <a:xfrm>
            <a:off x="2677891" y="4668837"/>
            <a:ext cx="3788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User Perspective of Cranial Nerves</a:t>
            </a:r>
          </a:p>
        </p:txBody>
      </p:sp>
    </p:spTree>
    <p:extLst>
      <p:ext uri="{BB962C8B-B14F-4D97-AF65-F5344CB8AC3E}">
        <p14:creationId xmlns:p14="http://schemas.microsoft.com/office/powerpoint/2010/main" val="2781424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6E2CB-C4D5-401A-85F1-2E5BD2139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E9C2A-33BE-4F50-903A-B935894E19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Practical</a:t>
            </a:r>
          </a:p>
          <a:p>
            <a:pPr lvl="1"/>
            <a:r>
              <a:rPr lang="en-AU" dirty="0"/>
              <a:t>Accessible</a:t>
            </a:r>
          </a:p>
          <a:p>
            <a:pPr lvl="1"/>
            <a:r>
              <a:rPr lang="en-AU" dirty="0"/>
              <a:t>Flexible</a:t>
            </a:r>
          </a:p>
          <a:p>
            <a:r>
              <a:rPr lang="en-AU" dirty="0"/>
              <a:t>Educational </a:t>
            </a:r>
          </a:p>
          <a:p>
            <a:pPr lvl="1"/>
            <a:r>
              <a:rPr lang="en-AU" dirty="0"/>
              <a:t>Spatial comprehension</a:t>
            </a:r>
          </a:p>
          <a:p>
            <a:pPr lvl="1"/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346E9B-6A82-4438-9590-E95F968342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305" t="15657" r="31269" b="16004"/>
          <a:stretch/>
        </p:blipFill>
        <p:spPr>
          <a:xfrm>
            <a:off x="4714612" y="515938"/>
            <a:ext cx="3204595" cy="35149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0EE0D7-65FE-4279-B51E-268164C66FE5}"/>
              </a:ext>
            </a:extLst>
          </p:cNvPr>
          <p:cNvSpPr txBox="1"/>
          <p:nvPr/>
        </p:nvSpPr>
        <p:spPr>
          <a:xfrm>
            <a:off x="5339237" y="4030926"/>
            <a:ext cx="2005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User Perspective</a:t>
            </a:r>
          </a:p>
        </p:txBody>
      </p:sp>
    </p:spTree>
    <p:extLst>
      <p:ext uri="{BB962C8B-B14F-4D97-AF65-F5344CB8AC3E}">
        <p14:creationId xmlns:p14="http://schemas.microsoft.com/office/powerpoint/2010/main" val="489248804"/>
      </p:ext>
    </p:extLst>
  </p:cSld>
  <p:clrMapOvr>
    <a:masterClrMapping/>
  </p:clrMapOvr>
</p:sld>
</file>

<file path=ppt/theme/theme1.xml><?xml version="1.0" encoding="utf-8"?>
<a:theme xmlns:a="http://schemas.openxmlformats.org/drawingml/2006/main" name="PPT-template-widescreen_August15">
  <a:themeElements>
    <a:clrScheme name="The University of Sydney_Color Theme">
      <a:dk1>
        <a:sysClr val="windowText" lastClr="000000"/>
      </a:dk1>
      <a:lt1>
        <a:sysClr val="window" lastClr="FFFFFF"/>
      </a:lt1>
      <a:dk2>
        <a:srgbClr val="0148A4"/>
      </a:dk2>
      <a:lt2>
        <a:srgbClr val="EEECE1"/>
      </a:lt2>
      <a:accent1>
        <a:srgbClr val="E64626"/>
      </a:accent1>
      <a:accent2>
        <a:srgbClr val="EF8025"/>
      </a:accent2>
      <a:accent3>
        <a:srgbClr val="FFB800"/>
      </a:accent3>
      <a:accent4>
        <a:srgbClr val="5C923E"/>
      </a:accent4>
      <a:accent5>
        <a:srgbClr val="5496DB"/>
      </a:accent5>
      <a:accent6>
        <a:srgbClr val="0148A4"/>
      </a:accent6>
      <a:hlink>
        <a:srgbClr val="E64626"/>
      </a:hlink>
      <a:folHlink>
        <a:srgbClr val="F05133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PPT-template-widescreen_June16 (1)</Template>
  <TotalTime>3832</TotalTime>
  <Words>111</Words>
  <Application>Microsoft Office PowerPoint</Application>
  <PresentationFormat>On-screen Show (16:9)</PresentationFormat>
  <Paragraphs>40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Lucida Grande</vt:lpstr>
      <vt:lpstr>Tw Cen MT</vt:lpstr>
      <vt:lpstr>PPT-template-widescreen_August15</vt:lpstr>
      <vt:lpstr>The need for Virtual Reality in anatomy education</vt:lpstr>
      <vt:lpstr>The benefits of Virtual Reality</vt:lpstr>
      <vt:lpstr>Process</vt:lpstr>
      <vt:lpstr>Demonstration</vt:lpstr>
      <vt:lpstr>Improvements </vt:lpstr>
      <vt:lpstr>Significance </vt:lpstr>
      <vt:lpstr>Summary</vt:lpstr>
    </vt:vector>
  </TitlesOfParts>
  <Company>Fuji Xerox Australia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Helen Helfenbaum</dc:creator>
  <cp:lastModifiedBy>Jacinta Lin</cp:lastModifiedBy>
  <cp:revision>11</cp:revision>
  <dcterms:created xsi:type="dcterms:W3CDTF">2019-04-29T05:33:06Z</dcterms:created>
  <dcterms:modified xsi:type="dcterms:W3CDTF">2019-05-12T14:03:49Z</dcterms:modified>
</cp:coreProperties>
</file>

<file path=docProps/thumbnail.jpeg>
</file>